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4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6" r:id="rId4"/>
    <p:sldId id="414" r:id="rId5"/>
    <p:sldId id="415" r:id="rId6"/>
    <p:sldId id="285" r:id="rId7"/>
    <p:sldId id="314" r:id="rId8"/>
    <p:sldId id="401" r:id="rId9"/>
    <p:sldId id="400" r:id="rId10"/>
    <p:sldId id="402" r:id="rId11"/>
    <p:sldId id="399" r:id="rId12"/>
    <p:sldId id="403" r:id="rId13"/>
    <p:sldId id="385" r:id="rId14"/>
    <p:sldId id="404" r:id="rId15"/>
    <p:sldId id="405" r:id="rId16"/>
    <p:sldId id="406" r:id="rId17"/>
    <p:sldId id="407" r:id="rId18"/>
    <p:sldId id="408" r:id="rId19"/>
    <p:sldId id="409" r:id="rId20"/>
    <p:sldId id="383" r:id="rId21"/>
    <p:sldId id="411" r:id="rId22"/>
    <p:sldId id="384" r:id="rId23"/>
    <p:sldId id="413" r:id="rId24"/>
    <p:sldId id="390" r:id="rId25"/>
    <p:sldId id="412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9F0"/>
    <a:srgbClr val="DCEFF0"/>
    <a:srgbClr val="D3EBED"/>
    <a:srgbClr val="0B1DA1"/>
    <a:srgbClr val="C9D8F9"/>
    <a:srgbClr val="1E4A35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0" autoAdjust="0"/>
    <p:restoredTop sz="86413" autoAdjust="0"/>
  </p:normalViewPr>
  <p:slideViewPr>
    <p:cSldViewPr>
      <p:cViewPr>
        <p:scale>
          <a:sx n="70" d="100"/>
          <a:sy n="70" d="100"/>
        </p:scale>
        <p:origin x="73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726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73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73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091220-A4C0-4015-9CFB-2A8C23D66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089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73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15A785-0CC9-434C-AB52-5E807BB8CF58}" type="datetimeFigureOut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5" y="4416500"/>
            <a:ext cx="5607691" cy="418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73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0" tIns="46759" rIns="93520" bIns="467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B3826C-A42D-4FBB-B708-2409CF98A8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173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6858" indent="-283407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3627" indent="-226725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7078" indent="-226725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40529" indent="-226725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3980" indent="-226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431" indent="-226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0882" indent="-226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54333" indent="-226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AAA57EF-AF4B-4E4A-84FD-2FD17E6D11D8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4846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enters for Medicare and Medicaid Servcie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647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4" descr="HCBS - TA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8" y="269875"/>
            <a:ext cx="25177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9"/>
          <p:cNvSpPr>
            <a:spLocks noChangeArrowheads="1"/>
          </p:cNvSpPr>
          <p:nvPr userDrawn="1"/>
        </p:nvSpPr>
        <p:spPr bwMode="hidden">
          <a:xfrm>
            <a:off x="-30163" y="5486400"/>
            <a:ext cx="9174163" cy="139382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>
              <a:ea typeface="+mn-ea"/>
            </a:endParaRPr>
          </a:p>
        </p:txBody>
      </p:sp>
      <p:pic>
        <p:nvPicPr>
          <p:cNvPr id="5" name="Picture 2" descr="New Editions Consulti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324600"/>
            <a:ext cx="178117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-57150" y="6594475"/>
            <a:ext cx="823913" cy="341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87791-29B2-46F7-AC11-CC75DE74EBB0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228600" y="5638800"/>
            <a:ext cx="6991350" cy="838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F44E-023F-4F08-9F6F-2480241660B3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32C2D6BC-6395-4068-83A7-4C9D50189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99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B567E-15F5-48F5-B888-70E435175AA2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42B23E17-D53F-4831-80ED-47C87EA74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1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16930-C0BF-41BE-8856-D6FEB56CD9F5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3D8B4-9593-4B88-B3A3-0B8F08D7BC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407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3C778-6FF3-4949-AB83-3FBD25AD3676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49B5-E3E5-4AE3-977C-3A8B4D1D8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669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45D85-4812-4A3A-9A29-291C0172BC9C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BEDB9-F861-485D-A652-F505E88B6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0653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EA3D0-903B-4E0A-B09C-5CAF35810094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60E87-22A0-4DC7-A9DC-2423393ACC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22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BFC6-C22E-49E5-83BF-CBE8FC4A3789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087C8-3704-4B5F-AD4E-9FF4FEFC1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128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2F72-9689-4EA2-83C9-D152B6FCE2C7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602E7-F2C4-4322-A6A6-E6452FADE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517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672BD-F8BF-4B38-B873-309A9E794BAA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07D4-A380-436F-8484-E2320255C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6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B3EB3-4CB7-44C7-8E7A-40F3E7F484B8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96D0F-6ADA-44F9-ADE4-7DE17E0A7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70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quarter" idx="10"/>
          </p:nvPr>
        </p:nvSpPr>
        <p:spPr>
          <a:xfrm>
            <a:off x="-152400" y="6400800"/>
            <a:ext cx="2514600" cy="2286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B4F42658-1052-4A6D-9C19-CF13A83A2830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D8D9E9C6-7BA7-4FCD-AE9E-AFA3D0EE6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00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D544-5123-4291-B5FF-9152476A3F95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61F7-94A8-461E-81F9-1D9893D50B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224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381D2-5FD7-4244-8422-2D1FB755C429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5EDBD-655D-4EA7-A172-E15D67D8C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424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763A-6959-4115-B8D8-7BD746FFCC83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5B9A5-19AA-4862-AF7B-8155390655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4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5967-49CF-454D-98F2-6F8074EA0CF9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D6631693-B02D-4515-86BA-7E0D4B9F0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907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183C-2CFF-4504-9069-1766DBFD9E8B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41DB4261-3DC9-473F-8A29-6984B2DA5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655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61C0-71C1-443D-8DAF-1055702E9CB9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0BF9201B-744A-463E-B38E-1DA7EDE6C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043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8980F-A256-4619-ABF6-E46E8C5873AD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D618E8F1-91D4-470D-9CDD-C0507C422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65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4F919-A7B3-4415-BF38-5C2871258785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A2478866-C661-43B6-9391-DE99861246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5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BEB0-58DB-45FB-9AE1-A751F2908230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1F8AD63A-C341-4C38-876F-D6B662DA46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81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13411-1973-4FA5-8576-5E1DD9631EEC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  <a:p>
            <a:pPr>
              <a:defRPr/>
            </a:pPr>
            <a:fld id="{157F775F-B643-4B52-A4E0-83769463DD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5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39"/>
          <p:cNvSpPr>
            <a:spLocks noChangeArrowheads="1"/>
          </p:cNvSpPr>
          <p:nvPr userDrawn="1"/>
        </p:nvSpPr>
        <p:spPr bwMode="hidden">
          <a:xfrm>
            <a:off x="-14288" y="6248400"/>
            <a:ext cx="9158288" cy="6635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>
              <a:ea typeface="+mn-ea"/>
            </a:endParaRP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dt" sz="quarter" idx="2"/>
          </p:nvPr>
        </p:nvSpPr>
        <p:spPr bwMode="white">
          <a:xfrm>
            <a:off x="-20638" y="6656388"/>
            <a:ext cx="773113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C5C03FE-AF64-4CBE-8EA4-9736F46BE480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pic>
        <p:nvPicPr>
          <p:cNvPr id="1028" name="Picture 2" descr="Z:\Logos\New Editions Fixed size\Final New Editions Log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342063"/>
            <a:ext cx="17811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" descr="Centers for Medicare and Medicaid Servci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647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8" y="269875"/>
            <a:ext cx="25177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62" r:id="rId1"/>
    <p:sldLayoutId id="2147485563" r:id="rId2"/>
    <p:sldLayoutId id="2147485564" r:id="rId3"/>
    <p:sldLayoutId id="2147485565" r:id="rId4"/>
    <p:sldLayoutId id="2147485566" r:id="rId5"/>
    <p:sldLayoutId id="2147485567" r:id="rId6"/>
    <p:sldLayoutId id="2147485568" r:id="rId7"/>
    <p:sldLayoutId id="2147485569" r:id="rId8"/>
    <p:sldLayoutId id="2147485570" r:id="rId9"/>
    <p:sldLayoutId id="2147485571" r:id="rId10"/>
    <p:sldLayoutId id="214748557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B3080B-9354-48B5-A8F7-B094B3F2ABD2}" type="datetime1">
              <a:rPr lang="en-US" altLang="en-US"/>
              <a:pPr>
                <a:defRPr/>
              </a:pPr>
              <a:t>11/18/2015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8C1EC1-9500-4C97-B778-D7647E4DF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1" r:id="rId1"/>
    <p:sldLayoutId id="2147485552" r:id="rId2"/>
    <p:sldLayoutId id="2147485553" r:id="rId3"/>
    <p:sldLayoutId id="2147485554" r:id="rId4"/>
    <p:sldLayoutId id="2147485555" r:id="rId5"/>
    <p:sldLayoutId id="2147485556" r:id="rId6"/>
    <p:sldLayoutId id="2147485557" r:id="rId7"/>
    <p:sldLayoutId id="2147485558" r:id="rId8"/>
    <p:sldLayoutId id="2147485559" r:id="rId9"/>
    <p:sldLayoutId id="2147485560" r:id="rId10"/>
    <p:sldLayoutId id="21474855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bs-ta.org/" TargetMode="External"/><Relationship Id="rId2" Type="http://schemas.openxmlformats.org/officeDocument/2006/relationships/hyperlink" Target="http://www.hcbs-ta.org/reques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562600"/>
            <a:ext cx="68580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en-US" sz="2200" b="1" kern="1200" dirty="0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Developing Business Rules and Standards for the Delivery of SDS, FMS and I&amp;A Supports</a:t>
            </a:r>
            <a:br>
              <a:rPr lang="en-US" altLang="en-US" sz="2200" b="1" kern="1200" dirty="0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</a:br>
            <a:r>
              <a:rPr lang="en-US" altLang="en-US" sz="2200" b="1" kern="1200" dirty="0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April 21, </a:t>
            </a:r>
            <a:r>
              <a:rPr lang="en-US" altLang="en-US" sz="2200" b="1" kern="1200" dirty="0" smtClean="0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2015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/>
              <a:t>SDS Program Business Rules</a:t>
            </a: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057400"/>
            <a:ext cx="8229600" cy="44497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2800" dirty="0" smtClean="0"/>
              <a:t>Another key activity that is essential to building a strong foundation for a SDS Program is developing SDS Program Business Rules.</a:t>
            </a:r>
          </a:p>
          <a:p>
            <a:pPr marL="0" indent="0">
              <a:buFontTx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These rules should address the essential elements of providing SDS and FMS and I&amp;A supports and should be used to develop FMS and I&amp;A Standards and a SDS </a:t>
            </a:r>
            <a:r>
              <a:rPr lang="en-US" altLang="en-US" sz="2800" dirty="0"/>
              <a:t>Program Operations </a:t>
            </a:r>
            <a:r>
              <a:rPr lang="en-US" altLang="en-US" sz="2800" dirty="0" smtClean="0"/>
              <a:t>Manual.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10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/>
              <a:t>SDS Program Business Rules </a:t>
            </a:r>
            <a:r>
              <a:rPr lang="en-US" altLang="en-US" sz="2400" b="1" dirty="0" smtClean="0"/>
              <a:t>(cont’d)</a:t>
            </a:r>
            <a:endParaRPr lang="en-US" altLang="en-US" sz="2400" dirty="0" smtClean="0"/>
          </a:p>
        </p:txBody>
      </p:sp>
      <p:sp>
        <p:nvSpPr>
          <p:cNvPr id="27650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286000"/>
            <a:ext cx="8229600" cy="3840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The initial Key Entities Crosswalk should be updated to reflect these business rules, as applicable to document “who does what.”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Review example SDS Program Business Rules provided (Handout #1).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11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</a:t>
            </a:r>
            <a:endParaRPr lang="en-US" altLang="en-US" sz="2800" dirty="0" smtClean="0"/>
          </a:p>
        </p:txBody>
      </p:sp>
      <p:sp>
        <p:nvSpPr>
          <p:cNvPr id="27650" name="Content Placeholder 1"/>
          <p:cNvSpPr>
            <a:spLocks noGrp="1"/>
          </p:cNvSpPr>
          <p:nvPr>
            <p:ph idx="1"/>
          </p:nvPr>
        </p:nvSpPr>
        <p:spPr bwMode="auto">
          <a:xfrm>
            <a:off x="484188" y="2209800"/>
            <a:ext cx="8229600" cy="3810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2800" dirty="0" smtClean="0"/>
              <a:t>Many states contract with vendors to provide FMS and I&amp;A support services for SDS Programs. (See Handout #2). </a:t>
            </a:r>
          </a:p>
          <a:p>
            <a:pPr lvl="1">
              <a:defRPr/>
            </a:pPr>
            <a:r>
              <a:rPr lang="en-US" altLang="en-US" sz="2400" dirty="0" smtClean="0"/>
              <a:t>However, often state program agency staff are not knowledgeable about the federal and state requirements to provide these supports. </a:t>
            </a:r>
          </a:p>
          <a:p>
            <a:pPr marL="457200" lvl="1" indent="0">
              <a:buFontTx/>
              <a:buNone/>
              <a:defRPr/>
            </a:pPr>
            <a:endParaRPr lang="en-US" altLang="en-US" sz="2400" dirty="0" smtClean="0"/>
          </a:p>
          <a:p>
            <a:pPr lvl="1">
              <a:defRPr/>
            </a:pPr>
            <a:r>
              <a:rPr lang="en-US" altLang="en-US" sz="2400" dirty="0" smtClean="0"/>
              <a:t>States need a “SDS program team” who are knowledgeable and are the “experts” for the program.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12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</a:t>
            </a:r>
            <a:endParaRPr lang="en-US" alt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Developing and implementing FMS and I&amp;A standards are important for a number of reasons.</a:t>
            </a:r>
          </a:p>
          <a:p>
            <a:pPr lvl="1">
              <a:defRPr/>
            </a:pPr>
            <a:r>
              <a:rPr lang="en-US" sz="2400" dirty="0" smtClean="0"/>
              <a:t>The exercise helps reinforce SDS program staff’s knowledge about these supports and requirements.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lvl="1">
              <a:defRPr/>
            </a:pPr>
            <a:r>
              <a:rPr lang="en-US" sz="2400" dirty="0" smtClean="0"/>
              <a:t>They are the basis for the Scope of Work in an FMS and/or I&amp;A Request for Proposal (RFP), or similar procurement vehicle.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7818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7B343E-E142-4F18-BC0A-80CEACB7E723}" type="slidenum">
              <a:rPr lang="en-US" altLang="en-US" smtClean="0">
                <a:solidFill>
                  <a:schemeClr val="bg1"/>
                </a:solidFill>
              </a:rPr>
              <a:pPr/>
              <a:t>13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#2</a:t>
            </a:r>
            <a:endParaRPr lang="en-US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057400"/>
            <a:ext cx="8534400" cy="4068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They also are the basis for developing an:</a:t>
            </a:r>
          </a:p>
          <a:p>
            <a:pPr lvl="2"/>
            <a:r>
              <a:rPr lang="en-US" altLang="en-US" sz="2000" dirty="0" smtClean="0"/>
              <a:t>FMS and I&amp;A Entity Performance-based Contract,</a:t>
            </a:r>
          </a:p>
          <a:p>
            <a:pPr lvl="3"/>
            <a:r>
              <a:rPr lang="en-US" altLang="en-US" dirty="0" smtClean="0"/>
              <a:t>Can be executed by a state program agency and/or managed care entity with the FMS and/or I&amp;A entity.</a:t>
            </a:r>
          </a:p>
          <a:p>
            <a:pPr lvl="2"/>
            <a:r>
              <a:rPr lang="en-US" altLang="en-US" sz="2000" dirty="0" smtClean="0"/>
              <a:t>FMS and I&amp;A Entity Readiness Review Protocol, and</a:t>
            </a:r>
          </a:p>
          <a:p>
            <a:pPr lvl="2"/>
            <a:r>
              <a:rPr lang="en-US" altLang="en-US" sz="2000" dirty="0" smtClean="0"/>
              <a:t>FMS and I&amp;A Entity Ongoing Performance Review Protocol.</a:t>
            </a:r>
          </a:p>
          <a:p>
            <a:pPr lvl="2"/>
            <a:endParaRPr lang="en-US" altLang="en-US" sz="2000" dirty="0" smtClean="0"/>
          </a:p>
          <a:p>
            <a:r>
              <a:rPr lang="en-US" altLang="en-US" sz="2800" dirty="0" smtClean="0"/>
              <a:t>Each standard should include the tasks to be performed by the FMS or I&amp;A entity.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14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#3</a:t>
            </a:r>
            <a:endParaRPr lang="en-US" altLang="en-US" sz="2000" dirty="0" smtClean="0"/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057400"/>
            <a:ext cx="8229600" cy="4068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Example Standards for VF/EA FMS Entities include:</a:t>
            </a:r>
          </a:p>
          <a:p>
            <a:pPr lvl="1"/>
            <a:r>
              <a:rPr lang="en-US" altLang="en-US" sz="2400" dirty="0" smtClean="0"/>
              <a:t>Developing, maintaining and updating a state-specific VF/EA FMS Policies and Procedures Manual.</a:t>
            </a:r>
          </a:p>
          <a:p>
            <a:pPr lvl="1"/>
            <a:r>
              <a:rPr lang="en-US" altLang="en-US" sz="2400" dirty="0" smtClean="0"/>
              <a:t>Qualifications for VF/EA FMS Staff.</a:t>
            </a:r>
          </a:p>
          <a:p>
            <a:pPr lvl="1"/>
            <a:r>
              <a:rPr lang="en-US" altLang="en-US" sz="2400" dirty="0" smtClean="0"/>
              <a:t>Billing/Invoicing for SDS (labor) and Individual-directed goods and services and VF/EA FMS Administrative Fee. </a:t>
            </a:r>
          </a:p>
          <a:p>
            <a:pPr lvl="1"/>
            <a:r>
              <a:rPr lang="en-US" altLang="en-US" sz="2400" dirty="0" smtClean="0"/>
              <a:t>Managing Medicaid/Public Funds.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7818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15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#4</a:t>
            </a:r>
            <a:endParaRPr lang="en-US" altLang="en-US" sz="2000" dirty="0" smtClean="0"/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133600"/>
            <a:ext cx="8534400" cy="3992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Receiving Federal and State Authority to Act as a VF/EA FMS for Participant/Representative-Employers. </a:t>
            </a:r>
          </a:p>
          <a:p>
            <a:pPr lvl="1"/>
            <a:r>
              <a:rPr lang="en-US" altLang="en-US" sz="2400" dirty="0" smtClean="0"/>
              <a:t>Providing Customer Service.</a:t>
            </a:r>
          </a:p>
          <a:p>
            <a:pPr lvl="1"/>
            <a:r>
              <a:rPr lang="en-US" altLang="en-US" sz="2400" dirty="0" smtClean="0"/>
              <a:t>Coordination and Communication Between and Among the VF/EA FMS, SDS Program Coordinator, I&amp;A Entity and Case Management Staff.</a:t>
            </a:r>
          </a:p>
          <a:p>
            <a:pPr lvl="1"/>
            <a:r>
              <a:rPr lang="en-US" altLang="en-US" sz="2400" dirty="0" smtClean="0"/>
              <a:t>Assisting in the Provision of Participant/Representative- Employer, I&amp;A and Case Management Staff Orientation and Training.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16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2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#5</a:t>
            </a:r>
            <a:endParaRPr lang="en-US" altLang="en-US" sz="2000" dirty="0" smtClean="0"/>
          </a:p>
        </p:txBody>
      </p:sp>
      <p:sp>
        <p:nvSpPr>
          <p:cNvPr id="33794" name="Content Placeholder 1"/>
          <p:cNvSpPr>
            <a:spLocks noGrp="1"/>
          </p:cNvSpPr>
          <p:nvPr>
            <p:ph idx="1"/>
          </p:nvPr>
        </p:nvSpPr>
        <p:spPr bwMode="auto">
          <a:xfrm>
            <a:off x="533400" y="2057400"/>
            <a:ext cx="82296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Enrolling Participant/Representative-Employers with the VF/EA FMS and Registering Them As Employers.</a:t>
            </a:r>
          </a:p>
          <a:p>
            <a:pPr lvl="1"/>
            <a:r>
              <a:rPr lang="en-US" altLang="en-US" sz="2400" dirty="0" smtClean="0"/>
              <a:t>Enrolling Qualified Direct Support Workers (DSWs) and Individual-directed Goods and Services Vendors with VF/EA FMS Entity.</a:t>
            </a:r>
          </a:p>
          <a:p>
            <a:pPr lvl="1"/>
            <a:r>
              <a:rPr lang="en-US" altLang="en-US" sz="2400" dirty="0" smtClean="0"/>
              <a:t>Dis-enrolling Participant/Representative-Employers with the VF/EA FMS Entity and Terminating Status as an Employer.</a:t>
            </a:r>
          </a:p>
          <a:p>
            <a:pPr lvl="1"/>
            <a:r>
              <a:rPr lang="en-US" altLang="en-US" sz="2400" dirty="0" smtClean="0"/>
              <a:t>Processing DSW Payroll and Related Taxes.</a:t>
            </a:r>
          </a:p>
          <a:p>
            <a:pPr lvl="1"/>
            <a:r>
              <a:rPr lang="en-US" altLang="en-US" sz="2400" dirty="0" smtClean="0"/>
              <a:t>Establishing and Maintaining Files.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17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FMS and I&amp;A Standards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#6</a:t>
            </a:r>
            <a:endParaRPr lang="en-US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4818" name="Content Placeholder 1"/>
          <p:cNvSpPr>
            <a:spLocks noGrp="1"/>
          </p:cNvSpPr>
          <p:nvPr>
            <p:ph idx="1"/>
          </p:nvPr>
        </p:nvSpPr>
        <p:spPr bwMode="auto">
          <a:xfrm>
            <a:off x="449263" y="2133600"/>
            <a:ext cx="82296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Preparing and Submitting Required VF/EA FMS-Related Reports.</a:t>
            </a:r>
          </a:p>
          <a:p>
            <a:pPr lvl="1"/>
            <a:r>
              <a:rPr lang="en-US" altLang="en-US" sz="2400" dirty="0" smtClean="0"/>
              <a:t>Brokering Workers Compensation Insurance Policies for Participant/Representative-Employers.</a:t>
            </a:r>
          </a:p>
          <a:p>
            <a:pPr lvl="1"/>
            <a:r>
              <a:rPr lang="en-US" altLang="en-US" sz="2400" dirty="0" smtClean="0"/>
              <a:t>VF/EA FMS Quality Management Activities.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18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Standard Forms and Agreements</a:t>
            </a:r>
            <a:endParaRPr lang="en-US" altLang="en-US" sz="2400" dirty="0" smtClean="0"/>
          </a:p>
        </p:txBody>
      </p:sp>
      <p:sp>
        <p:nvSpPr>
          <p:cNvPr id="36866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133600"/>
            <a:ext cx="8229600" cy="3992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Developing and implementing standard forms and agreements is another activity that helps build a strong SDS program.  </a:t>
            </a:r>
          </a:p>
          <a:p>
            <a:r>
              <a:rPr lang="en-US" altLang="en-US" sz="2800" dirty="0" smtClean="0"/>
              <a:t>Forms may include, but not be limited to:</a:t>
            </a:r>
          </a:p>
          <a:p>
            <a:pPr lvl="1"/>
            <a:r>
              <a:rPr lang="en-US" altLang="en-US" sz="2400" dirty="0" smtClean="0"/>
              <a:t>Consumer Inquiry Form</a:t>
            </a:r>
          </a:p>
          <a:p>
            <a:pPr lvl="1"/>
            <a:r>
              <a:rPr lang="en-US" altLang="en-US" sz="2400" dirty="0" smtClean="0"/>
              <a:t>Participant/Representative Consent Form</a:t>
            </a:r>
          </a:p>
          <a:p>
            <a:pPr lvl="1"/>
            <a:r>
              <a:rPr lang="en-US" altLang="en-US" sz="2400" dirty="0" smtClean="0"/>
              <a:t>Participant/Representative Agreement</a:t>
            </a:r>
          </a:p>
          <a:p>
            <a:pPr lvl="1"/>
            <a:r>
              <a:rPr lang="en-US" altLang="en-US" sz="2400" dirty="0" smtClean="0"/>
              <a:t>Authorized Representative Designation Form</a:t>
            </a:r>
          </a:p>
          <a:p>
            <a:pPr lvl="1"/>
            <a:r>
              <a:rPr lang="en-US" altLang="en-US" sz="2400" dirty="0" smtClean="0"/>
              <a:t>Emergency Backup DSW Designation Form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19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Today’s Presenters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28600" y="5715000"/>
            <a:ext cx="8305800" cy="838200"/>
          </a:xfrm>
        </p:spPr>
        <p:txBody>
          <a:bodyPr numCol="2" spcCol="274320"/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Susan Flanagan, M.P.H., Ph.D.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Westchester Consulting </a:t>
            </a:r>
            <a:r>
              <a:rPr lang="en-US" sz="1800" dirty="0" smtClean="0">
                <a:solidFill>
                  <a:schemeClr val="bg1"/>
                </a:solidFill>
              </a:rPr>
              <a:t>Group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Mollie Murphy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bg1"/>
                </a:solidFill>
              </a:rPr>
              <a:t>Annkissam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Standard Forms and Agreements </a:t>
            </a:r>
            <a:r>
              <a:rPr lang="en-US" altLang="en-US" sz="2000" dirty="0" smtClean="0">
                <a:solidFill>
                  <a:schemeClr val="tx1"/>
                </a:solidFill>
              </a:rPr>
              <a:t>(cont’d)</a:t>
            </a:r>
            <a:endParaRPr lang="en-US" altLang="en-US" sz="3200" dirty="0" smtClean="0"/>
          </a:p>
        </p:txBody>
      </p:sp>
      <p:sp>
        <p:nvSpPr>
          <p:cNvPr id="37890" name="Content Placeholder 1"/>
          <p:cNvSpPr>
            <a:spLocks noGrp="1"/>
          </p:cNvSpPr>
          <p:nvPr>
            <p:ph idx="1"/>
          </p:nvPr>
        </p:nvSpPr>
        <p:spPr bwMode="auto">
          <a:xfrm>
            <a:off x="482600" y="2286000"/>
            <a:ext cx="8229600" cy="3916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Participant Voluntary Termination Form</a:t>
            </a:r>
          </a:p>
          <a:p>
            <a:pPr lvl="1"/>
            <a:r>
              <a:rPr lang="en-US" altLang="en-US" sz="2400" dirty="0" smtClean="0"/>
              <a:t>DSW Competency Certification Statement</a:t>
            </a:r>
          </a:p>
          <a:p>
            <a:pPr lvl="1"/>
            <a:r>
              <a:rPr lang="en-US" altLang="en-US" sz="2400" dirty="0" smtClean="0"/>
              <a:t>DSW Information Change/Termination Form</a:t>
            </a:r>
          </a:p>
          <a:p>
            <a:pPr lvl="1"/>
            <a:r>
              <a:rPr lang="en-US" altLang="en-US" sz="2400" dirty="0" smtClean="0"/>
              <a:t>DSW Agreement</a:t>
            </a:r>
          </a:p>
          <a:p>
            <a:pPr lvl="1"/>
            <a:r>
              <a:rPr lang="en-US" altLang="en-US" sz="2400" dirty="0" smtClean="0"/>
              <a:t>Fraud Statement</a:t>
            </a:r>
          </a:p>
          <a:p>
            <a:pPr lvl="1"/>
            <a:r>
              <a:rPr lang="en-US" altLang="en-US" sz="2400" dirty="0" smtClean="0"/>
              <a:t>Progress Notes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20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2"/>
          <p:cNvSpPr>
            <a:spLocks noGrp="1"/>
          </p:cNvSpPr>
          <p:nvPr>
            <p:ph type="title"/>
          </p:nvPr>
        </p:nvSpPr>
        <p:spPr bwMode="auto">
          <a:xfrm>
            <a:off x="533400" y="1447800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SDS Program Operations Manual 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#2</a:t>
            </a:r>
            <a:endParaRPr lang="en-US" altLang="en-US" sz="2400" dirty="0" smtClean="0"/>
          </a:p>
        </p:txBody>
      </p:sp>
      <p:sp>
        <p:nvSpPr>
          <p:cNvPr id="29698" name="Content Placeholder 1"/>
          <p:cNvSpPr>
            <a:spLocks noGrp="1"/>
          </p:cNvSpPr>
          <p:nvPr>
            <p:ph idx="1"/>
          </p:nvPr>
        </p:nvSpPr>
        <p:spPr bwMode="auto">
          <a:xfrm>
            <a:off x="228600" y="2286000"/>
            <a:ext cx="8458200" cy="3763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2800" dirty="0" smtClean="0"/>
              <a:t>Once the SDS Business Rules, FMS and I&amp;A Standards and Standard Forms and Agreements are developed a state should develop, implement and maintain an SDS Program Operations Manual.</a:t>
            </a:r>
          </a:p>
          <a:p>
            <a:pPr marL="0" indent="0">
              <a:buFontTx/>
              <a:buNone/>
              <a:defRPr/>
            </a:pPr>
            <a:endParaRPr lang="en-US" altLang="en-US" sz="2800" dirty="0" smtClean="0"/>
          </a:p>
          <a:p>
            <a:pPr lvl="1">
              <a:defRPr/>
            </a:pPr>
            <a:r>
              <a:rPr lang="en-US" altLang="en-US" sz="2400" dirty="0" smtClean="0"/>
              <a:t>The manual should include the policies, procedures and internal controls for all the tasks associated with administering the SDS program.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21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itle 2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SDS Program Operations Manual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#3</a:t>
            </a:r>
            <a:endParaRPr lang="en-US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9938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209800"/>
            <a:ext cx="8229600" cy="3916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z="2400" dirty="0" smtClean="0"/>
              <a:t>Workflow charts should be created, as appropriate.</a:t>
            </a:r>
          </a:p>
          <a:p>
            <a:pPr lvl="1"/>
            <a:r>
              <a:rPr lang="en-US" altLang="en-US" sz="2400" dirty="0" smtClean="0"/>
              <a:t>Agency staff should work on the section(s) of the manual that are relevant to their work area(s).</a:t>
            </a:r>
          </a:p>
          <a:p>
            <a:pPr lvl="1"/>
            <a:r>
              <a:rPr lang="en-US" altLang="en-US" sz="2400" dirty="0" smtClean="0"/>
              <a:t>Managed care issues should also be addressed, as applicable.</a:t>
            </a:r>
          </a:p>
          <a:p>
            <a:pPr lvl="1"/>
            <a:r>
              <a:rPr lang="en-US" altLang="en-US" sz="2400" dirty="0" smtClean="0"/>
              <a:t>Once the manual is completed, an in-service training session should be conducted with all relevant agency staff annually and more often as necessary.</a:t>
            </a:r>
          </a:p>
          <a:p>
            <a:pPr lvl="1"/>
            <a:r>
              <a:rPr lang="en-US" altLang="en-US" sz="2400" dirty="0" smtClean="0"/>
              <a:t>The manual should be reviewed and updated at least annually, and more often as necessary. 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22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le 2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/>
              <a:t>Processing, Discussion and Questions </a:t>
            </a:r>
            <a:r>
              <a:rPr lang="en-US" altLang="en-US" sz="2400" b="1" dirty="0" smtClean="0"/>
              <a:t>(cont’d)</a:t>
            </a:r>
            <a:endParaRPr lang="en-US" altLang="en-US" sz="2400" dirty="0" smtClean="0"/>
          </a:p>
        </p:txBody>
      </p:sp>
      <p:sp>
        <p:nvSpPr>
          <p:cNvPr id="26626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438400"/>
            <a:ext cx="8229600" cy="3916363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dirty="0"/>
              <a:t>What is your biggest insight about what you just heard</a:t>
            </a:r>
            <a:r>
              <a:rPr lang="en-US" sz="2800" dirty="0" smtClean="0"/>
              <a:t>?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altLang="en-US" sz="2800" dirty="0" smtClean="0">
                <a:ea typeface="+mn-ea"/>
              </a:rPr>
              <a:t>What features/recommendations presented could be implemented in Oregon?</a:t>
            </a:r>
          </a:p>
          <a:p>
            <a:pPr lvl="1">
              <a:defRPr/>
            </a:pPr>
            <a:r>
              <a:rPr lang="en-US" altLang="en-US" sz="2400" dirty="0" smtClean="0">
                <a:ea typeface="ＭＳ Ｐゴシック" charset="0"/>
              </a:rPr>
              <a:t>What resources would be needed?</a:t>
            </a:r>
          </a:p>
          <a:p>
            <a:pPr lvl="1">
              <a:defRPr/>
            </a:pPr>
            <a:r>
              <a:rPr lang="en-US" altLang="en-US" sz="2400" dirty="0" smtClean="0">
                <a:ea typeface="ＭＳ Ｐゴシック" charset="0"/>
              </a:rPr>
              <a:t>What challenges would </a:t>
            </a:r>
            <a:r>
              <a:rPr lang="en-US" altLang="en-US" sz="2400" smtClean="0">
                <a:ea typeface="ＭＳ Ｐゴシック" charset="0"/>
              </a:rPr>
              <a:t>be encountered </a:t>
            </a:r>
            <a:r>
              <a:rPr lang="en-US" altLang="en-US" sz="2400" dirty="0" smtClean="0">
                <a:ea typeface="ＭＳ Ｐゴシック" charset="0"/>
              </a:rPr>
              <a:t>and how could they be addressed?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23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2"/>
          <p:cNvSpPr>
            <a:spLocks noGrp="1"/>
          </p:cNvSpPr>
          <p:nvPr>
            <p:ph type="title"/>
          </p:nvPr>
        </p:nvSpPr>
        <p:spPr bwMode="auto">
          <a:xfrm>
            <a:off x="381000" y="1600200"/>
            <a:ext cx="8229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/>
              <a:t>Where to Find Help </a:t>
            </a:r>
            <a:endParaRPr lang="en-US" altLang="en-US" sz="2400" dirty="0" smtClean="0"/>
          </a:p>
        </p:txBody>
      </p:sp>
      <p:sp>
        <p:nvSpPr>
          <p:cNvPr id="41987" name="Content Placeholder 1"/>
          <p:cNvSpPr>
            <a:spLocks noGrp="1"/>
          </p:cNvSpPr>
          <p:nvPr>
            <p:ph idx="1"/>
          </p:nvPr>
        </p:nvSpPr>
        <p:spPr bwMode="auto">
          <a:xfrm>
            <a:off x="492125" y="2286000"/>
            <a:ext cx="8229600" cy="4144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To request TA: </a:t>
            </a:r>
          </a:p>
          <a:p>
            <a:pPr marL="914400" lvl="2" indent="0" eaLnBrk="1" hangingPunct="1">
              <a:buFontTx/>
              <a:buNone/>
            </a:pPr>
            <a:r>
              <a:rPr lang="en-US" altLang="en-US" sz="3200" dirty="0" smtClean="0">
                <a:hlinkClick r:id="rId2" tooltip="http://www.hcbs-ta.org/request.aspx "/>
              </a:rPr>
              <a:t>http://www.hcbs-ta.org/request.aspx</a:t>
            </a:r>
          </a:p>
          <a:p>
            <a:pPr marL="914400" lvl="2" indent="0" eaLnBrk="1" hangingPunct="1">
              <a:buFontTx/>
              <a:buNone/>
            </a:pPr>
            <a:r>
              <a:rPr lang="en-US" altLang="en-US" sz="3200" dirty="0" smtClean="0">
                <a:hlinkClick r:id="rId2" tooltip="http://www.hcbs-ta.org/request.aspx "/>
              </a:rPr>
              <a:t> </a:t>
            </a:r>
            <a:endParaRPr lang="en-US" altLang="en-US" sz="3200" dirty="0" smtClean="0"/>
          </a:p>
          <a:p>
            <a:pPr eaLnBrk="1" hangingPunct="1"/>
            <a:r>
              <a:rPr lang="en-US" altLang="en-US" dirty="0" smtClean="0"/>
              <a:t>For additional information:</a:t>
            </a:r>
            <a:r>
              <a:rPr lang="en-US" altLang="en-US" dirty="0" smtClean="0">
                <a:solidFill>
                  <a:schemeClr val="accent2"/>
                </a:solidFill>
              </a:rPr>
              <a:t> 				</a:t>
            </a:r>
            <a:r>
              <a:rPr lang="en-US" altLang="en-US" u="sng" dirty="0" smtClean="0">
                <a:solidFill>
                  <a:srgbClr val="0000FF"/>
                </a:solidFill>
                <a:hlinkClick r:id="rId3" tooltip="http://www.hcbs-ta.org"/>
              </a:rPr>
              <a:t>http://www.hcbs-ta.org</a:t>
            </a:r>
            <a:endParaRPr lang="en-US" altLang="en-US" u="sng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24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/>
              <a:t>Objectives of Today’s TA Webinar</a:t>
            </a:r>
            <a:br>
              <a:rPr lang="en-US" altLang="en-US" sz="3200" b="1" dirty="0" smtClean="0"/>
            </a:br>
            <a:endParaRPr lang="en-US" alt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800" dirty="0"/>
              <a:t>Present an overview of key steps for building a strong foundation for SDS programs.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sz="2400" dirty="0"/>
              <a:t>Key Entities Crosswalk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sz="2400" dirty="0"/>
              <a:t>SDS Program Business Rules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sz="2400" dirty="0"/>
              <a:t>FMS and I&amp;A Standards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sz="2400" dirty="0"/>
              <a:t>Standard Forms and Agreements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sz="2400" dirty="0"/>
              <a:t>SDS Operations Manual</a:t>
            </a:r>
          </a:p>
          <a:p>
            <a:pPr marL="1371600" lvl="3" indent="0">
              <a:lnSpc>
                <a:spcPct val="80000"/>
              </a:lnSpc>
              <a:buFontTx/>
              <a:buNone/>
              <a:defRPr/>
            </a:pPr>
            <a:endParaRPr lang="en-US" altLang="en-US" sz="2400" dirty="0"/>
          </a:p>
          <a:p>
            <a:pPr>
              <a:lnSpc>
                <a:spcPct val="80000"/>
              </a:lnSpc>
              <a:defRPr/>
            </a:pPr>
            <a:r>
              <a:rPr lang="en-US" altLang="en-US" sz="2800" dirty="0"/>
              <a:t>Review Examples, when available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7B343E-E142-4F18-BC0A-80CEACB7E723}" type="slidenum">
              <a:rPr lang="en-US" altLang="en-US">
                <a:solidFill>
                  <a:schemeClr val="bg1"/>
                </a:solidFill>
              </a:rPr>
              <a:pPr/>
              <a:t>3</a:t>
            </a:fld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2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2800" b="1" dirty="0" smtClean="0"/>
              <a:t>Objectives of Today’s TA Webinar </a:t>
            </a:r>
            <a:r>
              <a:rPr lang="en-US" altLang="en-US" sz="2000" b="1" dirty="0" smtClean="0"/>
              <a:t>(cont’d)</a:t>
            </a:r>
            <a:endParaRPr lang="en-US" alt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4343400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Discuss how OR DHS might implement these steps for their SDS programs.</a:t>
            </a:r>
          </a:p>
          <a:p>
            <a:pPr marL="0" indent="0">
              <a:buFontTx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Address questions from OR DHS staff.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Who is on the call today? </a:t>
            </a:r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371600"/>
            <a:ext cx="8229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Key Steps for Building a Strong Foundation for SDS Programs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9263" y="2708275"/>
            <a:ext cx="82296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Often states have implemented self-directed service (SDS) programs “organically” without implementing a strong programmatic foundation.</a:t>
            </a:r>
          </a:p>
          <a:p>
            <a:pPr>
              <a:lnSpc>
                <a:spcPct val="80000"/>
              </a:lnSpc>
            </a:pPr>
            <a:endParaRPr lang="en-US" altLang="en-US" sz="24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This has resulted in some states having to go back and accomplish this “after the fact.”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States have found it difficult to put the “genie back in the bottle” programmatically once a SDS program has been implemented.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6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 bwMode="auto">
          <a:xfrm>
            <a:off x="533400" y="1295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Key Steps for Building a Strong Foundation for SDS Programs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</a:t>
            </a:r>
            <a:endParaRPr lang="en-US" alt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657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charset="0"/>
              </a:rPr>
              <a:t>There are a number of activities states </a:t>
            </a:r>
            <a:r>
              <a:rPr lang="en-US" altLang="en-US" sz="2800" dirty="0" smtClean="0">
                <a:ea typeface="ＭＳ Ｐゴシック" charset="0"/>
              </a:rPr>
              <a:t>can </a:t>
            </a:r>
            <a:r>
              <a:rPr lang="en-US" altLang="en-US" sz="2800" dirty="0">
                <a:ea typeface="ＭＳ Ｐゴシック" charset="0"/>
              </a:rPr>
              <a:t>undertake to </a:t>
            </a:r>
            <a:r>
              <a:rPr lang="en-US" altLang="en-US" sz="2800" dirty="0" smtClean="0">
                <a:ea typeface="ＭＳ Ｐゴシック" charset="0"/>
              </a:rPr>
              <a:t>build a strong foundation for their SDS </a:t>
            </a:r>
            <a:r>
              <a:rPr lang="en-US" altLang="en-US" sz="2800" dirty="0">
                <a:ea typeface="ＭＳ Ｐゴシック" charset="0"/>
              </a:rPr>
              <a:t>program. These include developing: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alt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charset="0"/>
              </a:rPr>
              <a:t>A Key Entities Crosswalk as discussed in Webinar #1.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charset="0"/>
              </a:rPr>
              <a:t>SDS Program Business Rules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charset="0"/>
              </a:rPr>
              <a:t>FMS and I&amp;A (e.g., Support Broker) </a:t>
            </a:r>
            <a:r>
              <a:rPr lang="en-US" altLang="en-US" sz="2400" dirty="0" smtClean="0">
                <a:ea typeface="ＭＳ Ｐゴシック" charset="0"/>
              </a:rPr>
              <a:t>Standards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 smtClean="0">
                <a:ea typeface="ＭＳ Ｐゴシック" charset="0"/>
              </a:rPr>
              <a:t>Standard Forms and Agreements</a:t>
            </a:r>
            <a:endParaRPr lang="en-US" altLang="en-US" sz="2400" dirty="0"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charset="0"/>
              </a:rPr>
              <a:t>SDS Program Operations </a:t>
            </a:r>
            <a:r>
              <a:rPr lang="en-US" altLang="en-US" sz="2400" dirty="0" smtClean="0">
                <a:ea typeface="ＭＳ Ｐゴシック" charset="0"/>
              </a:rPr>
              <a:t>Manual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7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2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Key Entities Crosswalk</a:t>
            </a:r>
            <a:endParaRPr lang="en-US" altLang="en-US" sz="2400" dirty="0" smtClean="0"/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1981200"/>
            <a:ext cx="8229600" cy="44037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800" dirty="0" smtClean="0"/>
              <a:t>As discussed in Webinar #1, a first step in developing or evaluating </a:t>
            </a:r>
            <a:r>
              <a:rPr lang="en-US" altLang="en-US" sz="2800" dirty="0"/>
              <a:t>a </a:t>
            </a:r>
            <a:r>
              <a:rPr lang="en-US" altLang="en-US" sz="2800" dirty="0" smtClean="0"/>
              <a:t>state’s </a:t>
            </a:r>
            <a:r>
              <a:rPr lang="en-US" altLang="en-US" sz="2800" dirty="0"/>
              <a:t>SDS Program is </a:t>
            </a:r>
            <a:r>
              <a:rPr lang="en-US" altLang="en-US" sz="2800" dirty="0" smtClean="0"/>
              <a:t>creating </a:t>
            </a:r>
            <a:r>
              <a:rPr lang="en-US" altLang="en-US" sz="2800" dirty="0"/>
              <a:t>a Key Entities Crosswalk</a:t>
            </a:r>
            <a:r>
              <a:rPr lang="en-US" altLang="en-US" sz="2800" dirty="0" smtClean="0"/>
              <a:t>. The Crosswalk should: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 smtClean="0"/>
              <a:t>include </a:t>
            </a:r>
            <a:r>
              <a:rPr lang="en-US" altLang="en-US" sz="2400" dirty="0"/>
              <a:t>all entities that have a role in regulating, </a:t>
            </a:r>
            <a:r>
              <a:rPr lang="en-US" altLang="en-US" sz="2400" dirty="0" smtClean="0"/>
              <a:t>administering, </a:t>
            </a:r>
            <a:r>
              <a:rPr lang="en-US" altLang="en-US" sz="2400" dirty="0"/>
              <a:t>using and providing </a:t>
            </a:r>
            <a:r>
              <a:rPr lang="en-US" altLang="en-US" sz="2400" dirty="0" smtClean="0"/>
              <a:t>self-directed services (SDS) and describe their role, responsibilities and qualifications and training requirements</a:t>
            </a:r>
            <a:r>
              <a:rPr lang="en-US" altLang="en-US" dirty="0" smtClean="0"/>
              <a:t>; </a:t>
            </a:r>
            <a:r>
              <a:rPr lang="en-US" altLang="en-US" sz="2400" dirty="0" smtClean="0"/>
              <a:t>and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sz="2400" dirty="0" smtClean="0"/>
              <a:t>be used to clarify roles and responsibilities and requirements and identify gaps and duplicative activities.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8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2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</a:rPr>
              <a:t>Key Entities Crosswalk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(cont’d)</a:t>
            </a:r>
            <a:endParaRPr lang="en-US" altLang="en-US" sz="3200" dirty="0" smtClean="0"/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2286000"/>
            <a:ext cx="82296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The Crosswalk should be a “living” document and updated once the SDS Program Business Rules are developed, annually and when agency reorganizations occur.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6858000" y="6477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</a:rPr>
              <a:t>9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8250</TotalTime>
  <Words>1187</Words>
  <Application>Microsoft Office PowerPoint</Application>
  <PresentationFormat>On-screen Show (4:3)</PresentationFormat>
  <Paragraphs>146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ＭＳ Ｐゴシック</vt:lpstr>
      <vt:lpstr>Arial</vt:lpstr>
      <vt:lpstr>Calibri</vt:lpstr>
      <vt:lpstr>Times New Roman</vt:lpstr>
      <vt:lpstr>Default Design</vt:lpstr>
      <vt:lpstr>Custom Design</vt:lpstr>
      <vt:lpstr>Developing Business Rules and Standards for the Delivery of SDS, FMS and I&amp;A Supports April 21, 2015</vt:lpstr>
      <vt:lpstr>Today’s Presenters </vt:lpstr>
      <vt:lpstr>Objectives of Today’s TA Webinar </vt:lpstr>
      <vt:lpstr>Objectives of Today’s TA Webinar (cont’d)</vt:lpstr>
      <vt:lpstr>Who is on the call today? </vt:lpstr>
      <vt:lpstr>Key Steps for Building a Strong Foundation for SDS Programs</vt:lpstr>
      <vt:lpstr>Key Steps for Building a Strong Foundation for SDS Programs (cont’d)</vt:lpstr>
      <vt:lpstr>Key Entities Crosswalk</vt:lpstr>
      <vt:lpstr>Key Entities Crosswalk (cont’d)</vt:lpstr>
      <vt:lpstr>SDS Program Business Rules</vt:lpstr>
      <vt:lpstr>SDS Program Business Rules (cont’d)</vt:lpstr>
      <vt:lpstr>FMS and I&amp;A Standards</vt:lpstr>
      <vt:lpstr>FMS and I&amp;A Standards (cont’d)</vt:lpstr>
      <vt:lpstr>FMS and I&amp;A Standards (cont’d) #2</vt:lpstr>
      <vt:lpstr>FMS and I&amp;A Standards (cont’d) #3</vt:lpstr>
      <vt:lpstr>FMS and I&amp;A Standards (cont’d) #4</vt:lpstr>
      <vt:lpstr>FMS and I&amp;A Standards (cont’d) #5</vt:lpstr>
      <vt:lpstr>FMS and I&amp;A Standards (cont’d) #6</vt:lpstr>
      <vt:lpstr>Standard Forms and Agreements</vt:lpstr>
      <vt:lpstr>Standard Forms and Agreements (cont’d)</vt:lpstr>
      <vt:lpstr>SDS Program Operations Manual (cont’d) #2</vt:lpstr>
      <vt:lpstr>SDS Program Operations Manual (cont’d) #3</vt:lpstr>
      <vt:lpstr>Processing, Discussion and Questions (cont’d)</vt:lpstr>
      <vt:lpstr>Where to Find Help </vt:lpstr>
    </vt:vector>
  </TitlesOfParts>
  <Company>CMS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Business Rules and Standards for the Delivery of SDS, FMS and I&amp;A Supports Webinar 4-21-15</dc:title>
  <dc:creator>CMS</dc:creator>
  <cp:lastModifiedBy>My Linh</cp:lastModifiedBy>
  <cp:revision>231</cp:revision>
  <cp:lastPrinted>2015-04-20T13:17:00Z</cp:lastPrinted>
  <dcterms:created xsi:type="dcterms:W3CDTF">2007-09-19T14:16:09Z</dcterms:created>
  <dcterms:modified xsi:type="dcterms:W3CDTF">2015-11-18T22:35:35Z</dcterms:modified>
</cp:coreProperties>
</file>